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89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1" r:id="rId56"/>
    <p:sldId id="312" r:id="rId57"/>
    <p:sldId id="310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FACD4-2B9B-4B50-9647-C3C1BAABF7CA}" type="datetimeFigureOut">
              <a:rPr lang="en-NZ" smtClean="0"/>
              <a:t>12/08/2016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4ABF-8EE4-4213-B202-4A447D19AB8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076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FACD4-2B9B-4B50-9647-C3C1BAABF7CA}" type="datetimeFigureOut">
              <a:rPr lang="en-NZ" smtClean="0"/>
              <a:t>12/08/2016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4ABF-8EE4-4213-B202-4A447D19AB8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35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FACD4-2B9B-4B50-9647-C3C1BAABF7CA}" type="datetimeFigureOut">
              <a:rPr lang="en-NZ" smtClean="0"/>
              <a:t>12/08/2016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4ABF-8EE4-4213-B202-4A447D19AB8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5799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FACD4-2B9B-4B50-9647-C3C1BAABF7CA}" type="datetimeFigureOut">
              <a:rPr lang="en-NZ" smtClean="0"/>
              <a:t>12/08/2016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4ABF-8EE4-4213-B202-4A447D19AB8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147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FACD4-2B9B-4B50-9647-C3C1BAABF7CA}" type="datetimeFigureOut">
              <a:rPr lang="en-NZ" smtClean="0"/>
              <a:t>12/08/2016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4ABF-8EE4-4213-B202-4A447D19AB8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101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FACD4-2B9B-4B50-9647-C3C1BAABF7CA}" type="datetimeFigureOut">
              <a:rPr lang="en-NZ" smtClean="0"/>
              <a:t>12/08/2016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4ABF-8EE4-4213-B202-4A447D19AB8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513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FACD4-2B9B-4B50-9647-C3C1BAABF7CA}" type="datetimeFigureOut">
              <a:rPr lang="en-NZ" smtClean="0"/>
              <a:t>12/08/2016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4ABF-8EE4-4213-B202-4A447D19AB8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94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FACD4-2B9B-4B50-9647-C3C1BAABF7CA}" type="datetimeFigureOut">
              <a:rPr lang="en-NZ" smtClean="0"/>
              <a:t>12/08/2016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4ABF-8EE4-4213-B202-4A447D19AB8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505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FACD4-2B9B-4B50-9647-C3C1BAABF7CA}" type="datetimeFigureOut">
              <a:rPr lang="en-NZ" smtClean="0"/>
              <a:t>12/08/2016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4ABF-8EE4-4213-B202-4A447D19AB8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051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FACD4-2B9B-4B50-9647-C3C1BAABF7CA}" type="datetimeFigureOut">
              <a:rPr lang="en-NZ" smtClean="0"/>
              <a:t>12/08/2016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4ABF-8EE4-4213-B202-4A447D19AB8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977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FACD4-2B9B-4B50-9647-C3C1BAABF7CA}" type="datetimeFigureOut">
              <a:rPr lang="en-NZ" smtClean="0"/>
              <a:t>12/08/2016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4ABF-8EE4-4213-B202-4A447D19AB8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698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FACD4-2B9B-4B50-9647-C3C1BAABF7CA}" type="datetimeFigureOut">
              <a:rPr lang="en-NZ" smtClean="0"/>
              <a:t>12/08/2016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E4ABF-8EE4-4213-B202-4A447D19AB8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884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Word_Document16.docx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4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4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4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43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45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46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48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5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51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52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5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54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55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56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5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772817" y="299196"/>
            <a:ext cx="9144000" cy="830262"/>
          </a:xfrm>
        </p:spPr>
        <p:txBody>
          <a:bodyPr>
            <a:normAutofit fontScale="90000"/>
          </a:bodyPr>
          <a:lstStyle/>
          <a:p>
            <a:pPr algn="ctr"/>
            <a:r>
              <a:rPr lang="en-N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2015 Haemovigilance Report</a:t>
            </a:r>
            <a:br>
              <a:rPr lang="en-N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Tables and Figures</a:t>
            </a:r>
            <a:endParaRPr lang="en-N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:\Users\daggerj\AppData\local\microsoft\windows\INetCache\Content.Outlook\34WS250S\Final Vein to Vei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580" y="1435345"/>
            <a:ext cx="7097680" cy="5012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8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225" y="1692525"/>
            <a:ext cx="7704000" cy="501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5300" y="568735"/>
            <a:ext cx="1068705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4.1 	ANNUAL MEAN PRETRANSFUSION HAEMOGLOBIN CONCENTRATION 2006 – 2015</a:t>
            </a:r>
            <a:endParaRPr lang="en-N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0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598957"/>
              </p:ext>
            </p:extLst>
          </p:nvPr>
        </p:nvGraphicFramePr>
        <p:xfrm>
          <a:off x="2789238" y="830263"/>
          <a:ext cx="6118225" cy="630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0" name="Document" r:id="rId3" imgW="6118475" imgH="6302836" progId="Word.Document.12">
                  <p:embed/>
                </p:oleObj>
              </mc:Choice>
              <mc:Fallback>
                <p:oleObj name="Document" r:id="rId3" imgW="6118475" imgH="63028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9238" y="830263"/>
                        <a:ext cx="6118225" cy="630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14325" y="304686"/>
            <a:ext cx="11401425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5.1    TRANSFUSION-RELATED ADVERSE EVENTS (IMPUTABILITY ≥3) 2015 BY REPORTING DISTRICT HEALTH BOARD</a:t>
            </a:r>
            <a:endParaRPr lang="en-NZ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91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900" y="1692525"/>
            <a:ext cx="7704000" cy="501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774" y="428511"/>
            <a:ext cx="11401425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5.2    TRANSFUSION-RELATED ADVERSE EVENTS (IMPUTABILITY ≥3) 2015 BY REPORTING DISTRICT HEALTH BOARD</a:t>
            </a:r>
            <a:endParaRPr lang="en-NZ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1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405278"/>
              </p:ext>
            </p:extLst>
          </p:nvPr>
        </p:nvGraphicFramePr>
        <p:xfrm>
          <a:off x="786583" y="2122488"/>
          <a:ext cx="10161633" cy="262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0" name="Document" r:id="rId3" imgW="6118475" imgH="1372345" progId="Word.Document.12">
                  <p:embed/>
                </p:oleObj>
              </mc:Choice>
              <mc:Fallback>
                <p:oleObj name="Document" r:id="rId3" imgW="6118475" imgH="13723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6583" y="2122488"/>
                        <a:ext cx="10161633" cy="2620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85800" y="892585"/>
            <a:ext cx="10363200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6.2 	TRANSFUSION-RELATED ADVERSE EVENTS OF LOW </a:t>
            </a:r>
            <a:r>
              <a:rPr lang="en-NZ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≤</a:t>
            </a:r>
            <a:r>
              <a:rPr lang="en-NZ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IMPUTABILITY 2009 – 2015</a:t>
            </a:r>
            <a:endParaRPr lang="en-NZ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545516"/>
              </p:ext>
            </p:extLst>
          </p:nvPr>
        </p:nvGraphicFramePr>
        <p:xfrm>
          <a:off x="2276476" y="1420813"/>
          <a:ext cx="6954838" cy="5538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4" name="Document" r:id="rId3" imgW="6118475" imgH="4872439" progId="Word.Document.12">
                  <p:embed/>
                </p:oleObj>
              </mc:Choice>
              <mc:Fallback>
                <p:oleObj name="Document" r:id="rId3" imgW="6118475" imgH="48724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6476" y="1420813"/>
                        <a:ext cx="6954838" cy="5538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14350" y="657111"/>
            <a:ext cx="10934700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US" sz="1400" b="1" dirty="0" smtClean="0">
                <a:solidFill>
                  <a:srgbClr val="19191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6.3 	TRANSFUSION-RELATED ADVERSE EVENTS OF LOW ≤2 IMPUTABILITY 2009 – 2015 BY EVENT TYPE</a:t>
            </a:r>
            <a:endParaRPr lang="en-NZ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686874"/>
              </p:ext>
            </p:extLst>
          </p:nvPr>
        </p:nvGraphicFramePr>
        <p:xfrm>
          <a:off x="2276476" y="1052513"/>
          <a:ext cx="7621588" cy="6083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" name="Document" r:id="rId3" imgW="6118475" imgH="4882535" progId="Word.Document.12">
                  <p:embed/>
                </p:oleObj>
              </mc:Choice>
              <mc:Fallback>
                <p:oleObj name="Document" r:id="rId3" imgW="6118475" imgH="48825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6476" y="1052513"/>
                        <a:ext cx="7621588" cy="6083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80975" y="476136"/>
            <a:ext cx="11001375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6.4 	TRANSFUSION-RELATED ADVERSE EVENTS 2015  BY EVENT TYPE AND IMPUTABILITY SCORE </a:t>
            </a:r>
            <a:endParaRPr lang="en-NZ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62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25" y="1566225"/>
            <a:ext cx="7716000" cy="504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53275" y="1650448"/>
            <a:ext cx="5038725" cy="283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9375" indent="-1168400">
              <a:lnSpc>
                <a:spcPct val="115000"/>
              </a:lnSpc>
              <a:spcAft>
                <a:spcPts val="0"/>
              </a:spcAft>
              <a:tabLst>
                <a:tab pos="1485900" algn="l"/>
              </a:tabLst>
            </a:pPr>
            <a:r>
              <a:rPr lang="en-NZ" sz="12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Key:</a:t>
            </a:r>
            <a:endParaRPr lang="en-NZ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9375" indent="-1168400">
              <a:lnSpc>
                <a:spcPct val="115000"/>
              </a:lnSpc>
              <a:spcAft>
                <a:spcPts val="0"/>
              </a:spcAft>
              <a:tabLst>
                <a:tab pos="1485900" algn="l"/>
              </a:tabLst>
            </a:pPr>
            <a:r>
              <a:rPr lang="en-NZ" sz="12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FNHTR</a:t>
            </a:r>
            <a:r>
              <a:rPr lang="en-NZ" sz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	</a:t>
            </a:r>
            <a:r>
              <a:rPr lang="en-NZ" sz="12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Febrile</a:t>
            </a:r>
            <a:r>
              <a:rPr lang="en-NZ" sz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NZ" sz="12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non-haemolytic transfusion reaction</a:t>
            </a:r>
            <a:endParaRPr lang="en-NZ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9375" indent="-1168400">
              <a:lnSpc>
                <a:spcPct val="115000"/>
              </a:lnSpc>
              <a:spcAft>
                <a:spcPts val="0"/>
              </a:spcAft>
              <a:tabLst>
                <a:tab pos="1485900" algn="l"/>
              </a:tabLst>
            </a:pPr>
            <a:r>
              <a:rPr lang="en-NZ" sz="12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Allergic</a:t>
            </a:r>
            <a:r>
              <a:rPr lang="en-NZ" sz="12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NZ" sz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	</a:t>
            </a:r>
            <a:r>
              <a:rPr lang="en-NZ" sz="12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Allergic transfusion reaction</a:t>
            </a:r>
            <a:endParaRPr lang="en-NZ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9375" indent="-1168400">
              <a:lnSpc>
                <a:spcPct val="115000"/>
              </a:lnSpc>
              <a:spcAft>
                <a:spcPts val="0"/>
              </a:spcAft>
              <a:tabLst>
                <a:tab pos="1485900" algn="l"/>
              </a:tabLst>
            </a:pPr>
            <a:r>
              <a:rPr lang="en-NZ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TACO  </a:t>
            </a:r>
            <a:r>
              <a:rPr lang="en-NZ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NZ" sz="12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Transfusion-associated circulatory overload</a:t>
            </a:r>
            <a:endParaRPr lang="en-NZ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9375" indent="-1168400">
              <a:lnSpc>
                <a:spcPct val="115000"/>
              </a:lnSpc>
              <a:spcAft>
                <a:spcPts val="0"/>
              </a:spcAft>
              <a:tabLst>
                <a:tab pos="1485900" algn="l"/>
              </a:tabLst>
            </a:pPr>
            <a:r>
              <a:rPr lang="en-NZ" sz="12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UCT </a:t>
            </a:r>
            <a:r>
              <a:rPr lang="en-NZ" sz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	</a:t>
            </a:r>
            <a:r>
              <a:rPr lang="en-NZ" sz="12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Unclassifiable complication of transfusion</a:t>
            </a:r>
            <a:endParaRPr lang="en-NZ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9375" indent="-1168400">
              <a:lnSpc>
                <a:spcPct val="115000"/>
              </a:lnSpc>
              <a:spcAft>
                <a:spcPts val="0"/>
              </a:spcAft>
              <a:tabLst>
                <a:tab pos="628650" algn="l"/>
              </a:tabLst>
            </a:pPr>
            <a:r>
              <a:rPr lang="en-NZ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DSTR </a:t>
            </a:r>
            <a:r>
              <a:rPr lang="en-NZ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NZ" sz="12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Delayed serologic transfusion reaction</a:t>
            </a:r>
            <a:endParaRPr lang="en-NZ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9375" indent="-1168400">
              <a:lnSpc>
                <a:spcPct val="115000"/>
              </a:lnSpc>
              <a:spcAft>
                <a:spcPts val="0"/>
              </a:spcAft>
              <a:tabLst>
                <a:tab pos="1485900" algn="l"/>
              </a:tabLst>
            </a:pPr>
            <a:r>
              <a:rPr lang="en-NZ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IBCT</a:t>
            </a:r>
            <a:r>
              <a:rPr lang="en-NZ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	</a:t>
            </a:r>
            <a:r>
              <a:rPr lang="en-NZ" sz="12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Incorrect blood component transfused</a:t>
            </a:r>
            <a:endParaRPr lang="en-NZ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9375" indent="-1168400">
              <a:lnSpc>
                <a:spcPct val="115000"/>
              </a:lnSpc>
              <a:spcAft>
                <a:spcPts val="0"/>
              </a:spcAft>
              <a:tabLst>
                <a:tab pos="1485900" algn="l"/>
              </a:tabLst>
            </a:pPr>
            <a:r>
              <a:rPr lang="en-NZ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AHTR 	</a:t>
            </a:r>
            <a:r>
              <a:rPr lang="en-NZ" sz="12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Acute haemolytic transfusion reaction</a:t>
            </a:r>
            <a:endParaRPr lang="en-NZ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9375" indent="-1168400">
              <a:lnSpc>
                <a:spcPct val="115000"/>
              </a:lnSpc>
              <a:spcAft>
                <a:spcPts val="0"/>
              </a:spcAft>
              <a:tabLst>
                <a:tab pos="1485900" algn="l"/>
              </a:tabLst>
            </a:pPr>
            <a:r>
              <a:rPr lang="en-NZ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DHTR </a:t>
            </a:r>
            <a:r>
              <a:rPr lang="en-NZ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NZ" sz="12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Delayed haemolytic transfusion reaction</a:t>
            </a:r>
            <a:endParaRPr lang="en-NZ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9375" indent="-1168400">
              <a:lnSpc>
                <a:spcPct val="115000"/>
              </a:lnSpc>
              <a:spcAft>
                <a:spcPts val="0"/>
              </a:spcAft>
              <a:tabLst>
                <a:tab pos="1485900" algn="l"/>
              </a:tabLst>
            </a:pPr>
            <a:r>
              <a:rPr lang="en-NZ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TAD  </a:t>
            </a:r>
            <a:r>
              <a:rPr lang="en-NZ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	</a:t>
            </a:r>
            <a:r>
              <a:rPr lang="en-NZ" sz="12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Transfusion-associated dyspnoea</a:t>
            </a:r>
            <a:endParaRPr lang="en-NZ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9375" indent="-1168400">
              <a:lnSpc>
                <a:spcPct val="115000"/>
              </a:lnSpc>
              <a:spcAft>
                <a:spcPts val="0"/>
              </a:spcAft>
              <a:tabLst>
                <a:tab pos="1485900" algn="l"/>
              </a:tabLst>
            </a:pPr>
            <a:r>
              <a:rPr lang="en-NZ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	  </a:t>
            </a:r>
            <a:r>
              <a:rPr lang="en-NZ" sz="12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Component related</a:t>
            </a:r>
            <a:endParaRPr lang="en-NZ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9375" indent="-1168400">
              <a:lnSpc>
                <a:spcPct val="115000"/>
              </a:lnSpc>
              <a:spcAft>
                <a:spcPts val="0"/>
              </a:spcAft>
              <a:tabLst>
                <a:tab pos="1485900" algn="l"/>
              </a:tabLst>
            </a:pPr>
            <a:r>
              <a:rPr lang="en-NZ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TRALI  	</a:t>
            </a:r>
            <a:r>
              <a:rPr lang="en-NZ" sz="12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Transfusion-related acute lung injury</a:t>
            </a:r>
            <a:endParaRPr lang="en-NZ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9375" indent="-1168400">
              <a:lnSpc>
                <a:spcPct val="115000"/>
              </a:lnSpc>
              <a:spcAft>
                <a:spcPts val="0"/>
              </a:spcAft>
              <a:tabLst>
                <a:tab pos="1485900" algn="l"/>
              </a:tabLst>
            </a:pPr>
            <a:r>
              <a:rPr lang="en-NZ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TTI</a:t>
            </a:r>
            <a:r>
              <a:rPr lang="en-NZ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NZ" sz="12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Transfusion-transmitted infection</a:t>
            </a:r>
            <a:endParaRPr lang="en-NZ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375" y="483010"/>
            <a:ext cx="1111605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6.1  TRANSFUSION-RELATED ADVERSE EVENTS (IMPUTABILITY ≥3) 2015 BY EVENT TYPE </a:t>
            </a:r>
            <a:endParaRPr lang="en-N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775" y="1842000"/>
            <a:ext cx="7704000" cy="501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8175" y="559210"/>
            <a:ext cx="1078230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6.2 	TRANSFUSION-RELATED ADVERSE EVENTS (IMPUTABILITY </a:t>
            </a: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≥</a:t>
            </a: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 2015 BY EVENT TYPE </a:t>
            </a:r>
            <a:endParaRPr lang="en-N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5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070204"/>
              </p:ext>
            </p:extLst>
          </p:nvPr>
        </p:nvGraphicFramePr>
        <p:xfrm>
          <a:off x="2227710" y="1323975"/>
          <a:ext cx="8331199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0" name="Document" r:id="rId3" imgW="6118475" imgH="4252972" progId="Word.Document.12">
                  <p:embed/>
                </p:oleObj>
              </mc:Choice>
              <mc:Fallback>
                <p:oleObj name="Document" r:id="rId3" imgW="6118475" imgH="42529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7710" y="1323975"/>
                        <a:ext cx="8331199" cy="579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81001" y="504711"/>
            <a:ext cx="1098232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7.2 	TRANSFUSION-RELATED ADVERSE EVENTS (</a:t>
            </a:r>
            <a:r>
              <a:rPr lang="en-NZ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IMPUTABILITY ≥3)</a:t>
            </a:r>
            <a:r>
              <a:rPr lang="en-NZ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2015 BY EVENT TYPE AND  SEVERITY </a:t>
            </a:r>
            <a:r>
              <a:rPr lang="en-NZ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NZ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244779"/>
              </p:ext>
            </p:extLst>
          </p:nvPr>
        </p:nvGraphicFramePr>
        <p:xfrm>
          <a:off x="1272837" y="1998663"/>
          <a:ext cx="9960135" cy="471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name="Document" r:id="rId3" imgW="6118475" imgH="2897935" progId="Word.Document.12">
                  <p:embed/>
                </p:oleObj>
              </mc:Choice>
              <mc:Fallback>
                <p:oleObj name="Document" r:id="rId3" imgW="6118475" imgH="28979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2837" y="1998663"/>
                        <a:ext cx="9960135" cy="4716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90550" y="1190511"/>
            <a:ext cx="10829925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8.1 	TRANSFUSION-RELATED ADVERSE EVENTS (IMPUTABILITY ≥3) 2015  BY BLOOD COMPONENT TYPE</a:t>
            </a:r>
            <a:endParaRPr lang="en-NZ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60963" y="494686"/>
            <a:ext cx="99933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2.1  COMPARISON HAEMOVIGILANCE REPORTS : COMPONENTS TRANSFUSED 2007 – 2015</a:t>
            </a:r>
            <a:endParaRPr kumimoji="0" lang="en-NZ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533035"/>
              </p:ext>
            </p:extLst>
          </p:nvPr>
        </p:nvGraphicFramePr>
        <p:xfrm>
          <a:off x="979714" y="1047393"/>
          <a:ext cx="9993086" cy="5092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Document" r:id="rId3" imgW="6118475" imgH="3117524" progId="Word.Document.12">
                  <p:embed/>
                </p:oleObj>
              </mc:Choice>
              <mc:Fallback>
                <p:oleObj name="Document" r:id="rId3" imgW="6118475" imgH="31175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9714" y="1047393"/>
                        <a:ext cx="9993086" cy="5092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22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167418"/>
              </p:ext>
            </p:extLst>
          </p:nvPr>
        </p:nvGraphicFramePr>
        <p:xfrm>
          <a:off x="2619376" y="574842"/>
          <a:ext cx="6353174" cy="6303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5" name="Document" r:id="rId3" imgW="6118475" imgH="6070627" progId="Word.Document.12">
                  <p:embed/>
                </p:oleObj>
              </mc:Choice>
              <mc:Fallback>
                <p:oleObj name="Document" r:id="rId3" imgW="6118475" imgH="60706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9376" y="574842"/>
                        <a:ext cx="6353174" cy="6303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14325" y="180861"/>
            <a:ext cx="11468099" cy="286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8.2 	TRANSFUSION-RELATED ADVERSE EVENTS (IMPUTABILITY SCORE ≥3) 2015 BY EVENT TYPE AND BLOOD COMPONENT TYPE</a:t>
            </a:r>
            <a:endParaRPr lang="en-NZ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195672"/>
              </p:ext>
            </p:extLst>
          </p:nvPr>
        </p:nvGraphicFramePr>
        <p:xfrm>
          <a:off x="1337043" y="1009650"/>
          <a:ext cx="8941984" cy="2055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8" name="Document" r:id="rId3" imgW="6118475" imgH="1406239" progId="Word.Document.12">
                  <p:embed/>
                </p:oleObj>
              </mc:Choice>
              <mc:Fallback>
                <p:oleObj name="Document" r:id="rId3" imgW="6118475" imgH="14062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7043" y="1009650"/>
                        <a:ext cx="8941984" cy="2055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742949" y="267385"/>
            <a:ext cx="10487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TABLE 9.1  	FNHTR EVENTS (IMPUTABILITY ≥3) 2015  BY RECIPIENT GENDER</a:t>
            </a:r>
            <a:endParaRPr lang="en-NZ" sz="1600" dirty="0"/>
          </a:p>
        </p:txBody>
      </p:sp>
      <p:sp>
        <p:nvSpPr>
          <p:cNvPr id="4" name="Rectangle 3"/>
          <p:cNvSpPr/>
          <p:nvPr/>
        </p:nvSpPr>
        <p:spPr>
          <a:xfrm>
            <a:off x="742949" y="3065332"/>
            <a:ext cx="10172699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9.3	 SERIOUS FNHTR EVENTS </a:t>
            </a: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(IMPUTABILITY ≥3) 2015 </a:t>
            </a: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RECIPIENT GENDER </a:t>
            </a:r>
            <a:endParaRPr lang="en-N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721569"/>
              </p:ext>
            </p:extLst>
          </p:nvPr>
        </p:nvGraphicFramePr>
        <p:xfrm>
          <a:off x="982975" y="3943167"/>
          <a:ext cx="10246999" cy="2355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9" name="Document" r:id="rId5" imgW="6118475" imgH="1406239" progId="Word.Document.12">
                  <p:embed/>
                </p:oleObj>
              </mc:Choice>
              <mc:Fallback>
                <p:oleObj name="Document" r:id="rId5" imgW="6118475" imgH="14062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2975" y="3943167"/>
                        <a:ext cx="10246999" cy="2355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303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929918"/>
              </p:ext>
            </p:extLst>
          </p:nvPr>
        </p:nvGraphicFramePr>
        <p:xfrm>
          <a:off x="2027237" y="895350"/>
          <a:ext cx="8088721" cy="596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7" name="Document" r:id="rId3" imgW="6118475" imgH="4510422" progId="Word.Document.12">
                  <p:embed/>
                </p:oleObj>
              </mc:Choice>
              <mc:Fallback>
                <p:oleObj name="Document" r:id="rId3" imgW="6118475" imgH="45104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7237" y="895350"/>
                        <a:ext cx="8088721" cy="596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85800" y="444910"/>
            <a:ext cx="10325099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9.2	FNHTR EVENTS </a:t>
            </a: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(IMPUTABILITY ≥3)  2015  </a:t>
            </a: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ASSOCIATED SIGNS AND SYMPTOMS </a:t>
            </a:r>
            <a:endParaRPr lang="en-N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9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348577"/>
              </p:ext>
            </p:extLst>
          </p:nvPr>
        </p:nvGraphicFramePr>
        <p:xfrm>
          <a:off x="1617662" y="1000125"/>
          <a:ext cx="9264949" cy="6127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9" name="Document" r:id="rId3" imgW="6118475" imgH="4046363" progId="Word.Document.12">
                  <p:embed/>
                </p:oleObj>
              </mc:Choice>
              <mc:Fallback>
                <p:oleObj name="Document" r:id="rId3" imgW="6118475" imgH="40463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7662" y="1000125"/>
                        <a:ext cx="9264949" cy="6127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33399" y="-84029"/>
            <a:ext cx="11001375" cy="97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NZ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Z" sz="28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10.2 	</a:t>
            </a:r>
            <a:r>
              <a:rPr lang="en-NZ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ALLERGIC EVENTS </a:t>
            </a: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(IMPUTABILITY ≥3) 2015  </a:t>
            </a: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ASSOCIATED SIGNS AND SYMPTOMS</a:t>
            </a:r>
            <a:endParaRPr lang="en-N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76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003105"/>
              </p:ext>
            </p:extLst>
          </p:nvPr>
        </p:nvGraphicFramePr>
        <p:xfrm>
          <a:off x="1218725" y="1714500"/>
          <a:ext cx="9969105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" name="Document" r:id="rId3" imgW="6356736" imgH="2890723" progId="Word.Document.12">
                  <p:embed/>
                </p:oleObj>
              </mc:Choice>
              <mc:Fallback>
                <p:oleObj name="Document" r:id="rId3" imgW="6356736" imgH="28907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8725" y="1714500"/>
                        <a:ext cx="9969105" cy="453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805105" y="990486"/>
            <a:ext cx="10382725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TABLE 10.3 		ALLERGIC EVENTS </a:t>
            </a: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(IMPUTABILITY ≥3) 2015</a:t>
            </a:r>
            <a:r>
              <a:rPr lang="en-NZ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BY BLOOD COMPONENT TYPE</a:t>
            </a:r>
            <a:endParaRPr lang="en-N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392" y="1162650"/>
            <a:ext cx="8389308" cy="54667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100" y="635410"/>
            <a:ext cx="717270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12.1	 ANNUAL NUMBER OF TRALI EVENTS 2005 – 2015</a:t>
            </a:r>
            <a:endParaRPr lang="en-N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493974"/>
              </p:ext>
            </p:extLst>
          </p:nvPr>
        </p:nvGraphicFramePr>
        <p:xfrm>
          <a:off x="1809750" y="560388"/>
          <a:ext cx="7345363" cy="6634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0" name="Document" r:id="rId3" imgW="6118475" imgH="5526160" progId="Word.Document.12">
                  <p:embed/>
                </p:oleObj>
              </mc:Choice>
              <mc:Fallback>
                <p:oleObj name="Document" r:id="rId3" imgW="6118475" imgH="55261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9750" y="560388"/>
                        <a:ext cx="7345363" cy="6634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33375" y="172135"/>
            <a:ext cx="74104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12.1	 COMPONENTS IMPLICATED IN TRALI EVENTS 2005 – 2015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121611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876759"/>
              </p:ext>
            </p:extLst>
          </p:nvPr>
        </p:nvGraphicFramePr>
        <p:xfrm>
          <a:off x="781951" y="2714625"/>
          <a:ext cx="10192438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2" name="Document" r:id="rId3" imgW="6118475" imgH="1406239" progId="Word.Document.12">
                  <p:embed/>
                </p:oleObj>
              </mc:Choice>
              <mc:Fallback>
                <p:oleObj name="Document" r:id="rId3" imgW="6118475" imgH="14062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1951" y="2714625"/>
                        <a:ext cx="10192438" cy="234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781951" y="1378360"/>
            <a:ext cx="8524875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13.1  	TACO EVENTS </a:t>
            </a: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(IMPUTABILITY ≥3) </a:t>
            </a: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2015 BY RECIPIENT GENDER </a:t>
            </a:r>
            <a:endParaRPr lang="en-N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80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02826"/>
              </p:ext>
            </p:extLst>
          </p:nvPr>
        </p:nvGraphicFramePr>
        <p:xfrm>
          <a:off x="1645073" y="1695450"/>
          <a:ext cx="9345453" cy="516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6" name="Document" r:id="rId3" imgW="6118475" imgH="3380383" progId="Word.Document.12">
                  <p:embed/>
                </p:oleObj>
              </mc:Choice>
              <mc:Fallback>
                <p:oleObj name="Document" r:id="rId3" imgW="6118475" imgH="33803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5073" y="1695450"/>
                        <a:ext cx="9345453" cy="5162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38150" y="1044985"/>
            <a:ext cx="1034415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13.2  	</a:t>
            </a: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TACO EVENTS </a:t>
            </a: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(IMPUTABILITY ≥3) </a:t>
            </a: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2015  BY </a:t>
            </a: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ASSOCIATED SIGNS AND SYMPTOMS</a:t>
            </a:r>
            <a:endParaRPr lang="en-N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96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485330"/>
              </p:ext>
            </p:extLst>
          </p:nvPr>
        </p:nvGraphicFramePr>
        <p:xfrm>
          <a:off x="2732088" y="665669"/>
          <a:ext cx="7564437" cy="640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7" name="Document" r:id="rId3" imgW="6118475" imgH="5443588" progId="Word.Document.12">
                  <p:embed/>
                </p:oleObj>
              </mc:Choice>
              <mc:Fallback>
                <p:oleObj name="Document" r:id="rId3" imgW="6118475" imgH="54435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2088" y="665669"/>
                        <a:ext cx="7564437" cy="6408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95300" y="290182"/>
            <a:ext cx="10982325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13.3	 COMPONENTS IMPLICATED IN TACO EVENTS (IMPUTABILITY ≥3) 2007 – 2015</a:t>
            </a:r>
            <a:endParaRPr lang="en-N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4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000" y="915000"/>
            <a:ext cx="7716000" cy="502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0073" y="274432"/>
            <a:ext cx="10425404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2.1  ANNUAL NUMBER OF TRANSFUSION-RELATED ADVERSE EVENTS 2006 – 2015</a:t>
            </a:r>
            <a:endParaRPr lang="en-N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614124"/>
              </p:ext>
            </p:extLst>
          </p:nvPr>
        </p:nvGraphicFramePr>
        <p:xfrm>
          <a:off x="827588" y="2390775"/>
          <a:ext cx="10499226" cy="395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9" name="Document" r:id="rId3" imgW="6118475" imgH="2303708" progId="Word.Document.12">
                  <p:embed/>
                </p:oleObj>
              </mc:Choice>
              <mc:Fallback>
                <p:oleObj name="Document" r:id="rId3" imgW="6118475" imgH="23037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8" y="2390775"/>
                        <a:ext cx="10499226" cy="395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71475" y="1206910"/>
            <a:ext cx="9783764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13.4  	ANNUAL NUMBER OF TACO EVENTS (IMPUTABILITY ≥3) 2010 – 2015</a:t>
            </a:r>
            <a:endParaRPr lang="en-N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2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578482"/>
              </p:ext>
            </p:extLst>
          </p:nvPr>
        </p:nvGraphicFramePr>
        <p:xfrm>
          <a:off x="909344" y="2811463"/>
          <a:ext cx="10207920" cy="297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3" name="Document" r:id="rId3" imgW="6118475" imgH="1785203" progId="Word.Document.12">
                  <p:embed/>
                </p:oleObj>
              </mc:Choice>
              <mc:Fallback>
                <p:oleObj name="Document" r:id="rId3" imgW="6118475" imgH="17852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9344" y="2811463"/>
                        <a:ext cx="10207920" cy="297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800099" y="1387885"/>
            <a:ext cx="7648575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13.5 	SEVERE TACO EVENTS (IMPUTABILITY ≥3) 2010 – 2015</a:t>
            </a:r>
            <a:endParaRPr lang="en-N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94751"/>
              </p:ext>
            </p:extLst>
          </p:nvPr>
        </p:nvGraphicFramePr>
        <p:xfrm>
          <a:off x="1605448" y="2030413"/>
          <a:ext cx="9645165" cy="482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7" name="Document" r:id="rId3" imgW="6118475" imgH="3062356" progId="Word.Document.12">
                  <p:embed/>
                </p:oleObj>
              </mc:Choice>
              <mc:Fallback>
                <p:oleObj name="Document" r:id="rId3" imgW="6118475" imgH="30623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5448" y="2030413"/>
                        <a:ext cx="9645165" cy="482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85799" y="978310"/>
            <a:ext cx="8202613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14.1</a:t>
            </a:r>
            <a:r>
              <a:rPr lang="en-NZ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NUMBER OF TAD EVENTS (IMPUTABILITY ≥3) 2008 – 2015</a:t>
            </a:r>
            <a:endParaRPr lang="en-N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9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562875"/>
              </p:ext>
            </p:extLst>
          </p:nvPr>
        </p:nvGraphicFramePr>
        <p:xfrm>
          <a:off x="2133601" y="803982"/>
          <a:ext cx="7602538" cy="6054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9" name="Document" r:id="rId3" imgW="6118475" imgH="4879650" progId="Word.Document.12">
                  <p:embed/>
                </p:oleObj>
              </mc:Choice>
              <mc:Fallback>
                <p:oleObj name="Document" r:id="rId3" imgW="6118475" imgH="48796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601" y="803982"/>
                        <a:ext cx="7602538" cy="6054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14300" y="209436"/>
            <a:ext cx="1059180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15.1	 COMPONENTS IMPLICATED IN HYPOTENSIVE EVENTS (IMPUTABILITY ≥3) 2009 – 2015</a:t>
            </a:r>
            <a:endParaRPr lang="en-N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0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521101"/>
              </p:ext>
            </p:extLst>
          </p:nvPr>
        </p:nvGraphicFramePr>
        <p:xfrm>
          <a:off x="1212729" y="2428875"/>
          <a:ext cx="10123610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3" name="Document" r:id="rId3" imgW="6118475" imgH="1939168" progId="Word.Document.12">
                  <p:embed/>
                </p:oleObj>
              </mc:Choice>
              <mc:Fallback>
                <p:oleObj name="Document" r:id="rId3" imgW="6118475" imgH="19391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2729" y="2428875"/>
                        <a:ext cx="10123610" cy="320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14324" y="1047636"/>
            <a:ext cx="11401425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16.1 DELAYED TRANSFUSION REACTIONS </a:t>
            </a:r>
            <a:r>
              <a:rPr lang="en-NZ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(IMPUTABILITY ≥3) </a:t>
            </a:r>
            <a:r>
              <a:rPr lang="en-NZ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2015 BY EVENT TYPE AND RECIPIENT GENDER</a:t>
            </a:r>
            <a:endParaRPr lang="en-NZ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4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157426"/>
              </p:ext>
            </p:extLst>
          </p:nvPr>
        </p:nvGraphicFramePr>
        <p:xfrm>
          <a:off x="2365538" y="492124"/>
          <a:ext cx="6789576" cy="651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4" name="Document" r:id="rId3" imgW="6118475" imgH="5873393" progId="Word.Document.12">
                  <p:embed/>
                </p:oleObj>
              </mc:Choice>
              <mc:Fallback>
                <p:oleObj name="Document" r:id="rId3" imgW="6118475" imgH="58733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5538" y="492124"/>
                        <a:ext cx="6789576" cy="651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80975" y="152031"/>
            <a:ext cx="11306175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16.2 	</a:t>
            </a:r>
            <a:r>
              <a:rPr lang="en-NZ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DELAYED TRANSFUSION REACTIONS </a:t>
            </a:r>
            <a:r>
              <a:rPr lang="en-NZ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(IMPUTABILITY ≥3) </a:t>
            </a:r>
            <a:r>
              <a:rPr lang="en-NZ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2015 BY </a:t>
            </a:r>
            <a:r>
              <a:rPr lang="en-NZ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SPECIFICITY OF RED CELL ANTIBODY</a:t>
            </a:r>
            <a:endParaRPr lang="en-NZ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7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114996"/>
              </p:ext>
            </p:extLst>
          </p:nvPr>
        </p:nvGraphicFramePr>
        <p:xfrm>
          <a:off x="623792" y="2906713"/>
          <a:ext cx="10322021" cy="288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6" name="Document" r:id="rId3" imgW="6118475" imgH="1709122" progId="Word.Document.12">
                  <p:embed/>
                </p:oleObj>
              </mc:Choice>
              <mc:Fallback>
                <p:oleObj name="Document" r:id="rId3" imgW="6118475" imgH="17091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792" y="2906713"/>
                        <a:ext cx="10322021" cy="288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76250" y="1343710"/>
            <a:ext cx="110870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19.1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REPEAT REACTIVE DONOR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LOOKBACK INVESTIGATIONS 2015 BY INFECTION TYPE</a:t>
            </a: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48388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109959"/>
              </p:ext>
            </p:extLst>
          </p:nvPr>
        </p:nvGraphicFramePr>
        <p:xfrm>
          <a:off x="952517" y="895350"/>
          <a:ext cx="10614345" cy="596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0" name="Document" r:id="rId3" imgW="6118475" imgH="3436272" progId="Word.Document.12">
                  <p:embed/>
                </p:oleObj>
              </mc:Choice>
              <mc:Fallback>
                <p:oleObj name="Document" r:id="rId3" imgW="6118475" imgH="34362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2517" y="895350"/>
                        <a:ext cx="10614345" cy="596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33376" y="399936"/>
            <a:ext cx="10887074" cy="286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NZ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20.1 	TRANSFUSION-RELATED ADVERSE EVENTS (ANY CAUSALITY) 2015 ASSOCIATED WITH FRACTIONATED PLASMA PRODUCTS</a:t>
            </a:r>
            <a:endParaRPr lang="en-NZ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33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625261"/>
              </p:ext>
            </p:extLst>
          </p:nvPr>
        </p:nvGraphicFramePr>
        <p:xfrm>
          <a:off x="1809278" y="1454150"/>
          <a:ext cx="9041286" cy="532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9" name="Document" r:id="rId3" imgW="6118475" imgH="3605381" progId="Word.Document.12">
                  <p:embed/>
                </p:oleObj>
              </mc:Choice>
              <mc:Fallback>
                <p:oleObj name="Document" r:id="rId3" imgW="6118475" imgH="36053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9278" y="1454150"/>
                        <a:ext cx="9041286" cy="532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57746" y="619011"/>
            <a:ext cx="11944350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NZ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20.2 	TRANSFUSION-RELATED ADVERSE EVENTS (ANY CAUSALITY) 2015 ASSOCIATED WITH INTRAGAM</a:t>
            </a:r>
            <a:r>
              <a:rPr lang="en-NZ" sz="1400" b="1" baseline="30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®</a:t>
            </a:r>
            <a:r>
              <a:rPr lang="en-NZ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endParaRPr lang="en-NZ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51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433665"/>
              </p:ext>
            </p:extLst>
          </p:nvPr>
        </p:nvGraphicFramePr>
        <p:xfrm>
          <a:off x="1847851" y="460376"/>
          <a:ext cx="8072288" cy="6668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1" name="Document" r:id="rId3" imgW="6118475" imgH="5681207" progId="Word.Document.12">
                  <p:embed/>
                </p:oleObj>
              </mc:Choice>
              <mc:Fallback>
                <p:oleObj name="Document" r:id="rId3" imgW="6118475" imgH="56812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7851" y="460376"/>
                        <a:ext cx="8072288" cy="6668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83789" y="173694"/>
            <a:ext cx="2509020" cy="286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21.1 	IBCT EVENTS 2015</a:t>
            </a:r>
            <a:endParaRPr lang="en-NZ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64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675331"/>
              </p:ext>
            </p:extLst>
          </p:nvPr>
        </p:nvGraphicFramePr>
        <p:xfrm>
          <a:off x="1982529" y="1058280"/>
          <a:ext cx="7646663" cy="5991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Document" r:id="rId3" imgW="6118475" imgH="4801766" progId="Word.Document.12">
                  <p:embed/>
                </p:oleObj>
              </mc:Choice>
              <mc:Fallback>
                <p:oleObj name="Document" r:id="rId3" imgW="6118475" imgH="48017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2529" y="1058280"/>
                        <a:ext cx="7646663" cy="5991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808654" y="283763"/>
            <a:ext cx="9744268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3.1 	ANNUAL NUMBER OF BLOOD COMPONENTS TRANSFUSED 2010 – 2015</a:t>
            </a:r>
            <a:endParaRPr lang="en-N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1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911886"/>
              </p:ext>
            </p:extLst>
          </p:nvPr>
        </p:nvGraphicFramePr>
        <p:xfrm>
          <a:off x="1254377" y="2333625"/>
          <a:ext cx="9872412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3" name="Document" r:id="rId3" imgW="6118475" imgH="2473539" progId="Word.Document.12">
                  <p:embed/>
                </p:oleObj>
              </mc:Choice>
              <mc:Fallback>
                <p:oleObj name="Document" r:id="rId3" imgW="6118475" imgH="24735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4377" y="2333625"/>
                        <a:ext cx="9872412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733424" y="1187860"/>
            <a:ext cx="8696325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22.1 	NEAR MISS EVENTS 2015 BY ERROR TYPE AND SITE</a:t>
            </a:r>
            <a:endParaRPr lang="en-N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8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287196"/>
              </p:ext>
            </p:extLst>
          </p:nvPr>
        </p:nvGraphicFramePr>
        <p:xfrm>
          <a:off x="850655" y="2335212"/>
          <a:ext cx="10390433" cy="406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5" name="Document" r:id="rId3" imgW="6118475" imgH="2393852" progId="Word.Document.12">
                  <p:embed/>
                </p:oleObj>
              </mc:Choice>
              <mc:Fallback>
                <p:oleObj name="Document" r:id="rId3" imgW="6118475" imgH="23938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0655" y="2335212"/>
                        <a:ext cx="10390433" cy="4065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95324" y="1168810"/>
            <a:ext cx="7210425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23.1 	NZBS WBIT EVENTS 2015  BY BLOOD BANK SITE</a:t>
            </a:r>
            <a:endParaRPr lang="en-N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71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034716"/>
              </p:ext>
            </p:extLst>
          </p:nvPr>
        </p:nvGraphicFramePr>
        <p:xfrm>
          <a:off x="492548" y="2359025"/>
          <a:ext cx="11062865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" name="Document" r:id="rId3" imgW="6118475" imgH="2367169" progId="Word.Document.12">
                  <p:embed/>
                </p:oleObj>
              </mc:Choice>
              <mc:Fallback>
                <p:oleObj name="Document" r:id="rId3" imgW="6118475" imgH="23671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548" y="2359025"/>
                        <a:ext cx="11062865" cy="427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92548" y="1216435"/>
            <a:ext cx="826770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23.2 	NZBS WBIT EVENTS 2007 – 2015  BY BLOOD BANK SITE  </a:t>
            </a:r>
            <a:endParaRPr lang="en-N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92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975" y="1444875"/>
            <a:ext cx="7704000" cy="501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9625" y="511585"/>
            <a:ext cx="6096000" cy="3513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tabLst>
                <a:tab pos="90170" algn="l"/>
              </a:tabLst>
            </a:pP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23.1  ANNUAL NZBS WBIT EVENT RATE 2007 – 2015</a:t>
            </a:r>
            <a:endParaRPr lang="en-N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680922"/>
              </p:ext>
            </p:extLst>
          </p:nvPr>
        </p:nvGraphicFramePr>
        <p:xfrm>
          <a:off x="695325" y="3282467"/>
          <a:ext cx="10877550" cy="2042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8" name="Document" r:id="rId3" imgW="6118475" imgH="1126434" progId="Word.Document.12">
                  <p:embed/>
                </p:oleObj>
              </mc:Choice>
              <mc:Fallback>
                <p:oleObj name="Document" r:id="rId3" imgW="6118475" imgH="11264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5325" y="3282467"/>
                        <a:ext cx="10877550" cy="2042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695325" y="1940335"/>
            <a:ext cx="750570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en-GB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24.1 COMPARISON OF TWO DIFFERENT CULTURE SYSTEMS</a:t>
            </a:r>
            <a:endParaRPr lang="en-N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7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886060"/>
              </p:ext>
            </p:extLst>
          </p:nvPr>
        </p:nvGraphicFramePr>
        <p:xfrm>
          <a:off x="1815897" y="915563"/>
          <a:ext cx="8766377" cy="617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0" name="Document" r:id="rId3" imgW="6118475" imgH="4307058" progId="Word.Document.12">
                  <p:embed/>
                </p:oleObj>
              </mc:Choice>
              <mc:Fallback>
                <p:oleObj name="Document" r:id="rId3" imgW="6118475" imgH="43070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5897" y="915563"/>
                        <a:ext cx="8766377" cy="617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47650" y="425860"/>
            <a:ext cx="1101090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TABLE 25.1 	DONORS WITH CONFIRMED POSITIVE INFECTIOUS DISEASE SEROLOGY 2015</a:t>
            </a:r>
            <a:endParaRPr lang="en-N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4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527" y="1178250"/>
            <a:ext cx="9075598" cy="5527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3351" y="438036"/>
            <a:ext cx="11687174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FIGURE 25.1	ANNUAL NUMBER OF DONORS WITH CONFIRMED POSITIVE INFECTIOUS DISEASE SEROLOGY   2000 – 2015</a:t>
            </a:r>
            <a:endParaRPr lang="en-NZ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585433"/>
              </p:ext>
            </p:extLst>
          </p:nvPr>
        </p:nvGraphicFramePr>
        <p:xfrm>
          <a:off x="1609725" y="695326"/>
          <a:ext cx="9202405" cy="6520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9" name="Document" r:id="rId3" imgW="6118475" imgH="4335183" progId="Word.Document.12">
                  <p:embed/>
                </p:oleObj>
              </mc:Choice>
              <mc:Fallback>
                <p:oleObj name="Document" r:id="rId3" imgW="6118475" imgH="43351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9725" y="695326"/>
                        <a:ext cx="9202405" cy="6520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04825" y="235360"/>
            <a:ext cx="10525125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26.1 	ANNUAL NUMBER OF BLOOD DONATIONS 2005 – 2015 BY DONATION TYPE</a:t>
            </a:r>
            <a:endParaRPr lang="en-N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8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401" y="1263975"/>
            <a:ext cx="9185074" cy="55940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504711"/>
            <a:ext cx="10658475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26.1 ANNUAL DONATION-RELATED ADVERSE EVENT RATE PER 10,000 DONATIONS 2005 – 2015</a:t>
            </a:r>
            <a:endParaRPr lang="en-N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39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929995"/>
              </p:ext>
            </p:extLst>
          </p:nvPr>
        </p:nvGraphicFramePr>
        <p:xfrm>
          <a:off x="270764" y="2287588"/>
          <a:ext cx="11627549" cy="378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3" name="Document" r:id="rId3" imgW="6118475" imgH="1994336" progId="Word.Document.12">
                  <p:embed/>
                </p:oleObj>
              </mc:Choice>
              <mc:Fallback>
                <p:oleObj name="Document" r:id="rId3" imgW="6118475" imgH="19943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0764" y="2287588"/>
                        <a:ext cx="11627549" cy="3789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09575" y="1054510"/>
            <a:ext cx="1007745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26.2 	DONATION-RELATED ADVERSE EVENTS 2015  BY COLLECTION METHOD </a:t>
            </a:r>
            <a:endParaRPr lang="en-N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12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592510"/>
              </p:ext>
            </p:extLst>
          </p:nvPr>
        </p:nvGraphicFramePr>
        <p:xfrm>
          <a:off x="823510" y="1658646"/>
          <a:ext cx="10440321" cy="3743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Document" r:id="rId3" imgW="6118475" imgH="2193733" progId="Word.Document.12">
                  <p:embed/>
                </p:oleObj>
              </mc:Choice>
              <mc:Fallback>
                <p:oleObj name="Document" r:id="rId3" imgW="6118475" imgH="21937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3510" y="1658646"/>
                        <a:ext cx="10440321" cy="3743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79918" y="478397"/>
            <a:ext cx="1169125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3.2  	ANNUAL RATE OF BLOOD COMPONENTS TRANSFUSED PER 1,000 NEW ZEALAND POPULATION </a:t>
            </a:r>
            <a:endParaRPr lang="en-NZ" sz="1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	2010 </a:t>
            </a: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2015</a:t>
            </a:r>
            <a:endParaRPr lang="en-N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75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644398"/>
              </p:ext>
            </p:extLst>
          </p:nvPr>
        </p:nvGraphicFramePr>
        <p:xfrm>
          <a:off x="1435543" y="932603"/>
          <a:ext cx="8860981" cy="6087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7" name="Document" r:id="rId3" imgW="5730132" imgH="3937109" progId="Word.Document.12">
                  <p:embed/>
                </p:oleObj>
              </mc:Choice>
              <mc:Fallback>
                <p:oleObj name="Document" r:id="rId3" imgW="5730132" imgH="39371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5543" y="932603"/>
                        <a:ext cx="8860981" cy="6087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95275" y="463960"/>
            <a:ext cx="8220075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26.3  </a:t>
            </a:r>
            <a:r>
              <a:rPr lang="en-NZ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DONATION-RELATED ADVERSE EVENTS 2015  </a:t>
            </a:r>
            <a:r>
              <a:rPr lang="en-NZ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REACTION TYPE</a:t>
            </a:r>
            <a:endParaRPr lang="en-N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9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003553"/>
              </p:ext>
            </p:extLst>
          </p:nvPr>
        </p:nvGraphicFramePr>
        <p:xfrm>
          <a:off x="2010545" y="781051"/>
          <a:ext cx="8761246" cy="626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9" name="Document" r:id="rId3" imgW="6118475" imgH="4376289" progId="Word.Document.12">
                  <p:embed/>
                </p:oleObj>
              </mc:Choice>
              <mc:Fallback>
                <p:oleObj name="Document" r:id="rId3" imgW="6118475" imgH="43762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0545" y="781051"/>
                        <a:ext cx="8761246" cy="626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23825" y="380886"/>
            <a:ext cx="11506200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26.5   WHOLE BLOOD DONATION-RELATED ADVERSE EVENTS 2015 </a:t>
            </a:r>
            <a:r>
              <a:rPr lang="en-NZ" sz="1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REACTION TYPE FOR NEW AND REPEAT DONORS</a:t>
            </a:r>
            <a:endParaRPr lang="en-NZ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740699"/>
              </p:ext>
            </p:extLst>
          </p:nvPr>
        </p:nvGraphicFramePr>
        <p:xfrm>
          <a:off x="699772" y="1200150"/>
          <a:ext cx="11005838" cy="6019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Document" r:id="rId3" imgW="6118475" imgH="3346128" progId="Word.Document.12">
                  <p:embed/>
                </p:oleObj>
              </mc:Choice>
              <mc:Fallback>
                <p:oleObj name="Document" r:id="rId3" imgW="6118475" imgH="33461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9772" y="1200150"/>
                        <a:ext cx="11005838" cy="6019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19100" y="597310"/>
            <a:ext cx="1046736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26.6  WHOLE BLOOD DONATION-RELATED ADVERSE EVENTS 2015 BY DONOR AGE GROUP</a:t>
            </a:r>
            <a:endParaRPr lang="en-N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5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925796"/>
              </p:ext>
            </p:extLst>
          </p:nvPr>
        </p:nvGraphicFramePr>
        <p:xfrm>
          <a:off x="2209800" y="450850"/>
          <a:ext cx="6945313" cy="6761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Document" r:id="rId3" imgW="6118475" imgH="5956325" progId="Word.Document.12">
                  <p:embed/>
                </p:oleObj>
              </mc:Choice>
              <mc:Fallback>
                <p:oleObj name="Document" r:id="rId3" imgW="6118475" imgH="59563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9800" y="450850"/>
                        <a:ext cx="6945313" cy="6761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04775" y="110757"/>
            <a:ext cx="11811000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26.7 	WHOLE BLOOD VASOVAGAL EVENTS 2015 BY DONOR AGE GROUP FOR NEW DONORS AND REPEAT DONORS</a:t>
            </a:r>
            <a:endParaRPr lang="en-NZ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5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583108"/>
              </p:ext>
            </p:extLst>
          </p:nvPr>
        </p:nvGraphicFramePr>
        <p:xfrm>
          <a:off x="406972" y="2027237"/>
          <a:ext cx="10748391" cy="287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5" name="Document" r:id="rId3" imgW="6118475" imgH="1637728" progId="Word.Document.12">
                  <p:embed/>
                </p:oleObj>
              </mc:Choice>
              <mc:Fallback>
                <p:oleObj name="Document" r:id="rId3" imgW="6118475" imgH="16377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972" y="2027237"/>
                        <a:ext cx="10748391" cy="287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04825" y="1038111"/>
            <a:ext cx="11687175" cy="313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3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26.8</a:t>
            </a:r>
            <a:r>
              <a:rPr lang="en-NZ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NZ" sz="13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DONATION-RELATED ADVERSE EVENTS ASSOCIATED WITH CITRATE TOXICITY DURING PLATELETPHERESIS 2013 </a:t>
            </a:r>
            <a:r>
              <a:rPr lang="en-NZ" sz="13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NZ" sz="13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2015</a:t>
            </a:r>
            <a:endParaRPr lang="en-NZ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77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34721"/>
              </p:ext>
            </p:extLst>
          </p:nvPr>
        </p:nvGraphicFramePr>
        <p:xfrm>
          <a:off x="447793" y="2162175"/>
          <a:ext cx="11484206" cy="436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Document" r:id="rId3" imgW="6118475" imgH="2324622" progId="Word.Document.12">
                  <p:embed/>
                </p:oleObj>
              </mc:Choice>
              <mc:Fallback>
                <p:oleObj name="Document" r:id="rId3" imgW="6118475" imgH="23246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793" y="2162175"/>
                        <a:ext cx="11484206" cy="4362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62009" y="685686"/>
            <a:ext cx="11655773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27.2	</a:t>
            </a:r>
            <a:r>
              <a:rPr lang="en-NZ" sz="1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PRETRANSFUSION REQUEST FORM AND SPECIMEN LABELLING </a:t>
            </a:r>
            <a:r>
              <a:rPr lang="en-NZ" sz="1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ERRORS 2015 BY NZBS BLOOD BANK SITE</a:t>
            </a:r>
            <a:endParaRPr lang="en-NZ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81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51" y="1114425"/>
            <a:ext cx="8700249" cy="52987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3875" y="685686"/>
            <a:ext cx="11239499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27.1 PRETRANSFUSION REQUEST FORM AND SPECIMEN LABELLING ERROR </a:t>
            </a:r>
            <a:r>
              <a:rPr lang="en-NZ" sz="1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RATE</a:t>
            </a:r>
            <a:r>
              <a:rPr lang="en-NZ" sz="1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1,000 SPECIMENS 2009 – 2015</a:t>
            </a:r>
            <a:endParaRPr lang="en-NZ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39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839971"/>
              </p:ext>
            </p:extLst>
          </p:nvPr>
        </p:nvGraphicFramePr>
        <p:xfrm>
          <a:off x="391588" y="1895476"/>
          <a:ext cx="11669032" cy="450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Document" r:id="rId3" imgW="6118475" imgH="2362843" progId="Word.Document.12">
                  <p:embed/>
                </p:oleObj>
              </mc:Choice>
              <mc:Fallback>
                <p:oleObj name="Document" r:id="rId3" imgW="6118475" imgH="23628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1588" y="1895476"/>
                        <a:ext cx="11669032" cy="4505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91588" y="1114311"/>
            <a:ext cx="11344275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27.4 	PRETRANSFUSION SAMPLE RECOLLECTION REQUESTS 2015 BY NZBS BLOOD BANK SITE</a:t>
            </a:r>
            <a:endParaRPr lang="en-N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7258"/>
              </p:ext>
            </p:extLst>
          </p:nvPr>
        </p:nvGraphicFramePr>
        <p:xfrm>
          <a:off x="1255090" y="2260276"/>
          <a:ext cx="9460996" cy="3098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Document" r:id="rId3" imgW="6118475" imgH="2003350" progId="Word.Document.12">
                  <p:embed/>
                </p:oleObj>
              </mc:Choice>
              <mc:Fallback>
                <p:oleObj name="Document" r:id="rId3" imgW="6118475" imgH="20033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5090" y="2260276"/>
                        <a:ext cx="9460996" cy="3098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13184" y="852276"/>
            <a:ext cx="1094480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indent="-12573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3.3    ANNUAL NUMBER OF RED CELL, PLATELET AND FRESH FROZEN PLASMA RECIPIENTS             2010 – 2015</a:t>
            </a:r>
            <a:endParaRPr lang="en-N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8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709571"/>
              </p:ext>
            </p:extLst>
          </p:nvPr>
        </p:nvGraphicFramePr>
        <p:xfrm>
          <a:off x="3027363" y="638175"/>
          <a:ext cx="6118225" cy="630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Document" r:id="rId3" imgW="6118475" imgH="6304279" progId="Word.Document.12">
                  <p:embed/>
                </p:oleObj>
              </mc:Choice>
              <mc:Fallback>
                <p:oleObj name="Document" r:id="rId3" imgW="6118475" imgH="63042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7363" y="638175"/>
                        <a:ext cx="6118225" cy="6303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200150" y="199911"/>
            <a:ext cx="8705850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4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TABLE 3.4	BLOOD COMPONENT TRANSFUSION RATES BY DISTRICT HEALTH BOARD 2015</a:t>
            </a:r>
            <a:endParaRPr lang="en-NZ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7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612283"/>
              </p:ext>
            </p:extLst>
          </p:nvPr>
        </p:nvGraphicFramePr>
        <p:xfrm>
          <a:off x="752474" y="1314450"/>
          <a:ext cx="10734675" cy="538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Document" r:id="rId3" imgW="6841692" imgH="3433027" progId="Word.Document.12">
                  <p:embed/>
                </p:oleObj>
              </mc:Choice>
              <mc:Fallback>
                <p:oleObj name="Document" r:id="rId3" imgW="6841692" imgH="34330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2474" y="1314450"/>
                        <a:ext cx="10734675" cy="538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752474" y="587785"/>
            <a:ext cx="7915275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4.1 	RECIPIENTS OF BLOOD COMPONENTS 2015</a:t>
            </a:r>
            <a:endParaRPr lang="en-N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7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670879"/>
              </p:ext>
            </p:extLst>
          </p:nvPr>
        </p:nvGraphicFramePr>
        <p:xfrm>
          <a:off x="1204138" y="2203450"/>
          <a:ext cx="10130612" cy="446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8" name="Document" r:id="rId3" imgW="6118475" imgH="2697455" progId="Word.Document.12">
                  <p:embed/>
                </p:oleObj>
              </mc:Choice>
              <mc:Fallback>
                <p:oleObj name="Document" r:id="rId3" imgW="6118475" imgH="26974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4138" y="2203450"/>
                        <a:ext cx="10130612" cy="446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85801" y="949735"/>
            <a:ext cx="10125074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NZ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4.2 	ANNUAL MEAN PRETRANSFUSION HAEMOGLOBIN CONCENTRATION 2006 – 2015</a:t>
            </a:r>
            <a:endParaRPr lang="en-N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19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310</Words>
  <Application>Microsoft Office PowerPoint</Application>
  <PresentationFormat>Widescreen</PresentationFormat>
  <Paragraphs>73</Paragraphs>
  <Slides>57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Calibri Light</vt:lpstr>
      <vt:lpstr>Times New Roman</vt:lpstr>
      <vt:lpstr>Office Theme</vt:lpstr>
      <vt:lpstr>Microsoft Word Document</vt:lpstr>
      <vt:lpstr>2015 Haemovigilance Report Tables and Figures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NZBlood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Haemovigilance Report Tables and Figures</dc:title>
  <dc:creator>Dagger, John</dc:creator>
  <cp:lastModifiedBy>Dagger, John</cp:lastModifiedBy>
  <cp:revision>42</cp:revision>
  <dcterms:created xsi:type="dcterms:W3CDTF">2016-08-12T00:13:11Z</dcterms:created>
  <dcterms:modified xsi:type="dcterms:W3CDTF">2016-08-12T02:38:16Z</dcterms:modified>
</cp:coreProperties>
</file>